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12192000"/>
  <p:notesSz cx="6858000" cy="9144000"/>
  <p:embeddedFontLst>
    <p:embeddedFont>
      <p:font typeface="Nunito"/>
      <p:regular r:id="rId45"/>
      <p:bold r:id="rId46"/>
      <p:italic r:id="rId47"/>
      <p:boldItalic r:id="rId48"/>
    </p:embeddedFont>
    <p:embeddedFont>
      <p:font typeface="Gill Sans"/>
      <p:regular r:id="rId49"/>
      <p:bold r:id="rId50"/>
    </p:embeddedFont>
    <p:embeddedFont>
      <p:font typeface="Open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5" roundtripDataSignature="AMtx7mi7Rp4oxRVcP5XyInAhIFtA92Cy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Nunito-bold.fntdata"/><Relationship Id="rId45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Nunito-boldItalic.fntdata"/><Relationship Id="rId47" Type="http://schemas.openxmlformats.org/officeDocument/2006/relationships/font" Target="fonts/Nunito-italic.fntdata"/><Relationship Id="rId49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regular.fntdata"/><Relationship Id="rId50" Type="http://schemas.openxmlformats.org/officeDocument/2006/relationships/font" Target="fonts/GillSans-bold.fntdata"/><Relationship Id="rId53" Type="http://schemas.openxmlformats.org/officeDocument/2006/relationships/font" Target="fonts/OpenSans-italic.fntdata"/><Relationship Id="rId52" Type="http://schemas.openxmlformats.org/officeDocument/2006/relationships/font" Target="fonts/OpenSans-bold.fntdata"/><Relationship Id="rId11" Type="http://schemas.openxmlformats.org/officeDocument/2006/relationships/slide" Target="slides/slide6.xml"/><Relationship Id="rId55" Type="http://customschemas.google.com/relationships/presentationmetadata" Target="metadata"/><Relationship Id="rId10" Type="http://schemas.openxmlformats.org/officeDocument/2006/relationships/slide" Target="slides/slide5.xml"/><Relationship Id="rId54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 (chow)</a:t>
            </a:r>
            <a:endParaRPr/>
          </a:p>
        </p:txBody>
      </p:sp>
      <p:sp>
        <p:nvSpPr>
          <p:cNvPr id="119" name="Google Shape;11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Bard </a:t>
            </a:r>
            <a:endParaRPr/>
          </a:p>
        </p:txBody>
      </p:sp>
      <p:sp>
        <p:nvSpPr>
          <p:cNvPr id="288" name="Google Shape;28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Mohamed G</a:t>
            </a:r>
            <a:endParaRPr/>
          </a:p>
        </p:txBody>
      </p:sp>
      <p:sp>
        <p:nvSpPr>
          <p:cNvPr id="295" name="Google Shape;29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Mohamed G</a:t>
            </a:r>
            <a:endParaRPr/>
          </a:p>
        </p:txBody>
      </p:sp>
      <p:sp>
        <p:nvSpPr>
          <p:cNvPr id="308" name="Google Shape;30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Mohamed G</a:t>
            </a:r>
            <a:endParaRPr/>
          </a:p>
        </p:txBody>
      </p:sp>
      <p:sp>
        <p:nvSpPr>
          <p:cNvPr id="321" name="Google Shape;32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</a:t>
            </a:r>
            <a:endParaRPr/>
          </a:p>
        </p:txBody>
      </p:sp>
      <p:sp>
        <p:nvSpPr>
          <p:cNvPr id="333" name="Google Shape;33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</a:t>
            </a:r>
            <a:endParaRPr/>
          </a:p>
        </p:txBody>
      </p:sp>
      <p:sp>
        <p:nvSpPr>
          <p:cNvPr id="340" name="Google Shape;34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</a:t>
            </a:r>
            <a:endParaRPr/>
          </a:p>
        </p:txBody>
      </p:sp>
      <p:sp>
        <p:nvSpPr>
          <p:cNvPr id="353" name="Google Shape;35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Adi</a:t>
            </a:r>
            <a:endParaRPr/>
          </a:p>
        </p:txBody>
      </p:sp>
      <p:sp>
        <p:nvSpPr>
          <p:cNvPr id="360" name="Google Shape;36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Adi</a:t>
            </a:r>
            <a:endParaRPr/>
          </a:p>
        </p:txBody>
      </p:sp>
      <p:sp>
        <p:nvSpPr>
          <p:cNvPr id="370" name="Google Shape;37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follow </a:t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</a:t>
            </a:r>
            <a:endParaRPr/>
          </a:p>
        </p:txBody>
      </p:sp>
      <p:sp>
        <p:nvSpPr>
          <p:cNvPr id="383" name="Google Shape;38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Mohammed M</a:t>
            </a:r>
            <a:endParaRPr/>
          </a:p>
        </p:txBody>
      </p:sp>
      <p:sp>
        <p:nvSpPr>
          <p:cNvPr id="390" name="Google Shape;39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Brad</a:t>
            </a:r>
            <a:endParaRPr/>
          </a:p>
        </p:txBody>
      </p:sp>
      <p:sp>
        <p:nvSpPr>
          <p:cNvPr id="400" name="Google Shape;40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Adi</a:t>
            </a:r>
            <a:endParaRPr/>
          </a:p>
        </p:txBody>
      </p:sp>
      <p:sp>
        <p:nvSpPr>
          <p:cNvPr id="407" name="Google Shape;40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Brad</a:t>
            </a:r>
            <a:endParaRPr/>
          </a:p>
        </p:txBody>
      </p:sp>
      <p:sp>
        <p:nvSpPr>
          <p:cNvPr id="419" name="Google Shape;41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</a:t>
            </a:r>
            <a:endParaRPr/>
          </a:p>
        </p:txBody>
      </p:sp>
      <p:sp>
        <p:nvSpPr>
          <p:cNvPr id="433" name="Google Shape;43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 </a:t>
            </a:r>
            <a:endParaRPr/>
          </a:p>
        </p:txBody>
      </p:sp>
      <p:sp>
        <p:nvSpPr>
          <p:cNvPr id="450" name="Google Shape;450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Drerek </a:t>
            </a:r>
            <a:endParaRPr/>
          </a:p>
        </p:txBody>
      </p:sp>
      <p:sp>
        <p:nvSpPr>
          <p:cNvPr id="459" name="Google Shape;459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Adi</a:t>
            </a:r>
            <a:endParaRPr/>
          </a:p>
        </p:txBody>
      </p:sp>
      <p:sp>
        <p:nvSpPr>
          <p:cNvPr id="474" name="Google Shape;47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Adi</a:t>
            </a:r>
            <a:endParaRPr/>
          </a:p>
        </p:txBody>
      </p:sp>
      <p:sp>
        <p:nvSpPr>
          <p:cNvPr id="482" name="Google Shape;48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Mohammed M</a:t>
            </a:r>
            <a:endParaRPr/>
          </a:p>
        </p:txBody>
      </p:sp>
      <p:sp>
        <p:nvSpPr>
          <p:cNvPr id="489" name="Google Shape;48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 </a:t>
            </a:r>
            <a:endParaRPr/>
          </a:p>
        </p:txBody>
      </p:sp>
      <p:sp>
        <p:nvSpPr>
          <p:cNvPr id="512" name="Google Shape;512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 and Brad </a:t>
            </a:r>
            <a:endParaRPr/>
          </a:p>
        </p:txBody>
      </p:sp>
      <p:sp>
        <p:nvSpPr>
          <p:cNvPr id="522" name="Google Shape;522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Brad</a:t>
            </a:r>
            <a:endParaRPr/>
          </a:p>
        </p:txBody>
      </p:sp>
      <p:sp>
        <p:nvSpPr>
          <p:cNvPr id="531" name="Google Shape;531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Adi</a:t>
            </a:r>
            <a:endParaRPr/>
          </a:p>
        </p:txBody>
      </p:sp>
      <p:sp>
        <p:nvSpPr>
          <p:cNvPr id="554" name="Google Shape;554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Mohamed G</a:t>
            </a:r>
            <a:endParaRPr/>
          </a:p>
        </p:txBody>
      </p:sp>
      <p:sp>
        <p:nvSpPr>
          <p:cNvPr id="561" name="Google Shape;561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 </a:t>
            </a:r>
            <a:endParaRPr/>
          </a:p>
        </p:txBody>
      </p:sp>
      <p:sp>
        <p:nvSpPr>
          <p:cNvPr id="568" name="Google Shape;568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Mohammed M</a:t>
            </a:r>
            <a:endParaRPr/>
          </a:p>
        </p:txBody>
      </p:sp>
      <p:sp>
        <p:nvSpPr>
          <p:cNvPr id="179" name="Google Shape;17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 </a:t>
            </a:r>
            <a:endParaRPr/>
          </a:p>
        </p:txBody>
      </p:sp>
      <p:sp>
        <p:nvSpPr>
          <p:cNvPr id="217" name="Google Shape;21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Mohamed 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were asked to develop 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</a:t>
            </a:r>
            <a:endParaRPr/>
          </a:p>
        </p:txBody>
      </p:sp>
      <p:sp>
        <p:nvSpPr>
          <p:cNvPr id="233" name="Google Shape;23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Adi</a:t>
            </a:r>
            <a:endParaRPr/>
          </a:p>
        </p:txBody>
      </p:sp>
      <p:sp>
        <p:nvSpPr>
          <p:cNvPr id="241" name="Google Shape;24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Brad </a:t>
            </a:r>
            <a:endParaRPr/>
          </a:p>
        </p:txBody>
      </p:sp>
      <p:sp>
        <p:nvSpPr>
          <p:cNvPr id="256" name="Google Shape;25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3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Arial"/>
              <a:buNone/>
              <a:defRPr sz="3600"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3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4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1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1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1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51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0" name="Google Shape;90;p51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1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1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2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2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52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7" name="Google Shape;97;p5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3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3"/>
          <p:cNvSpPr txBox="1"/>
          <p:nvPr>
            <p:ph idx="1" type="body"/>
          </p:nvPr>
        </p:nvSpPr>
        <p:spPr>
          <a:xfrm rot="5400000">
            <a:off x="4269976" y="-1352783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2072" lvl="0" marL="457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Char char="◼"/>
              <a:defRPr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indent="-298703" lvl="2" marL="13716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3" name="Google Shape;103;p5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4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4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4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0" name="Google Shape;110;p54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4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2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2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4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6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4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7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3" name="Google Shape;63;p47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8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70" name="Google Shape;70;p48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72" name="Google Shape;72;p48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9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41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2072" lvl="0" marL="4572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703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4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4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Google Shape;33;p40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2072" lvl="0" marL="4572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703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0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0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ghB6WJD2FEI" TargetMode="External"/><Relationship Id="rId4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powercastco.com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"/>
          <p:cNvSpPr txBox="1"/>
          <p:nvPr>
            <p:ph type="ctrTitle"/>
          </p:nvPr>
        </p:nvSpPr>
        <p:spPr>
          <a:xfrm>
            <a:off x="8109235" y="863695"/>
            <a:ext cx="3511233" cy="3779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BATTERY-LESS IOT DEVICE</a:t>
            </a:r>
            <a:br>
              <a:rPr lang="en-US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en-US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>
                <a:latin typeface="Cambria"/>
                <a:ea typeface="Cambria"/>
                <a:cs typeface="Cambria"/>
                <a:sym typeface="Cambria"/>
              </a:rPr>
              <a:t>SDDEC19-21</a:t>
            </a:r>
            <a:r>
              <a:rPr lang="en-US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1"/>
          <p:cNvSpPr txBox="1"/>
          <p:nvPr>
            <p:ph idx="1" type="subTitle"/>
          </p:nvPr>
        </p:nvSpPr>
        <p:spPr>
          <a:xfrm>
            <a:off x="8109235" y="4385219"/>
            <a:ext cx="3511233" cy="114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55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ADVISOR: DR. HENRY DUWE</a:t>
            </a:r>
            <a:endParaRPr sz="15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55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CLIENTS: DR. NATHAN NEIHART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55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                  DR. DAJI QAIO</a:t>
            </a:r>
            <a:endParaRPr sz="15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24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HTTP://SDDEC19-21.SD.ECE.IASTATE.EDU/</a:t>
            </a:r>
            <a:endParaRPr sz="15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SzPts val="1426"/>
              <a:buNone/>
            </a:pPr>
            <a:r>
              <a:t/>
            </a:r>
            <a:endParaRPr sz="15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 b="-1" l="26635" r="0" t="0"/>
          <a:stretch/>
        </p:blipFill>
        <p:spPr>
          <a:xfrm>
            <a:off x="20" y="10"/>
            <a:ext cx="753768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/>
          <p:nvPr/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0"/>
          <p:cNvSpPr/>
          <p:nvPr/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"/>
          <p:cNvSpPr txBox="1"/>
          <p:nvPr>
            <p:ph type="title"/>
          </p:nvPr>
        </p:nvSpPr>
        <p:spPr>
          <a:xfrm>
            <a:off x="1893715" y="708498"/>
            <a:ext cx="7574507" cy="33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</a:pPr>
            <a:r>
              <a:rPr lang="en-US" sz="6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SYSTEM DESIGN</a:t>
            </a:r>
            <a:endParaRPr sz="6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FUNCTIONAL MODULES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1" name="Google Shape;291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4405" y="2341563"/>
            <a:ext cx="6631970" cy="381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ANTENNA DEVELOPMENT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2"/>
          <p:cNvSpPr/>
          <p:nvPr/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653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698" y="2711832"/>
            <a:ext cx="4748741" cy="297983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2"/>
          <p:cNvSpPr txBox="1"/>
          <p:nvPr>
            <p:ph idx="1" type="body"/>
          </p:nvPr>
        </p:nvSpPr>
        <p:spPr>
          <a:xfrm>
            <a:off x="6335805" y="2180496"/>
            <a:ext cx="5275001" cy="40456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Patch Antenna radiating at 2.4GHz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Easy to manufacture, low-profile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Generating low power                                           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Moderate antenna efficiency</a:t>
            </a:r>
            <a:endParaRPr/>
          </a:p>
          <a:p>
            <a:pPr indent="-229800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3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ANTENNA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1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3"/>
          <p:cNvSpPr/>
          <p:nvPr/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653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device&#10;&#10;Description automatically generated" id="316" name="Google Shape;316;p13"/>
          <p:cNvPicPr preferRelativeResize="0"/>
          <p:nvPr/>
        </p:nvPicPr>
        <p:blipFill rotWithShape="1">
          <a:blip r:embed="rId3">
            <a:alphaModFix/>
          </a:blip>
          <a:srcRect b="0" l="6633" r="1594" t="0"/>
          <a:stretch/>
        </p:blipFill>
        <p:spPr>
          <a:xfrm>
            <a:off x="780698" y="2848700"/>
            <a:ext cx="4748741" cy="270609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3"/>
          <p:cNvSpPr txBox="1"/>
          <p:nvPr>
            <p:ph idx="1" type="body"/>
          </p:nvPr>
        </p:nvSpPr>
        <p:spPr>
          <a:xfrm>
            <a:off x="6335805" y="2180496"/>
            <a:ext cx="5275001" cy="40456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2.4 GHz directional, high gain antenna                                                            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Designed to have a 50 Ohm characteristic impedance 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Advertised characteristic response: 2350 - 2450 MHz 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Gain of 8dBi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Max Power 50W</a:t>
            </a:r>
            <a:endParaRPr/>
          </a:p>
          <a:p>
            <a:pPr indent="-204400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/>
          <p:nvPr/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4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4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4"/>
          <p:cNvSpPr/>
          <p:nvPr/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4"/>
          <p:cNvSpPr txBox="1"/>
          <p:nvPr>
            <p:ph type="title"/>
          </p:nvPr>
        </p:nvSpPr>
        <p:spPr>
          <a:xfrm>
            <a:off x="771148" y="1037967"/>
            <a:ext cx="3054091" cy="4709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mbria"/>
              <a:buNone/>
            </a:pPr>
            <a:r>
              <a:rPr lang="en-US" sz="3200">
                <a:solidFill>
                  <a:srgbClr val="FFFEFF"/>
                </a:solidFill>
                <a:latin typeface="Cambria"/>
                <a:ea typeface="Cambria"/>
                <a:cs typeface="Cambria"/>
                <a:sym typeface="Cambria"/>
              </a:rPr>
              <a:t>ANTENNA: CHALLENGES       &amp; SOLUTIONS</a:t>
            </a:r>
            <a:endParaRPr sz="3200">
              <a:solidFill>
                <a:srgbClr val="FFFE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9" name="Google Shape;329;p14"/>
          <p:cNvSpPr txBox="1"/>
          <p:nvPr>
            <p:ph idx="1" type="body"/>
          </p:nvPr>
        </p:nvSpPr>
        <p:spPr>
          <a:xfrm>
            <a:off x="4149853" y="1037967"/>
            <a:ext cx="7270999" cy="482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88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Finding a good design for what we need:</a:t>
            </a:r>
            <a:endParaRPr/>
          </a:p>
          <a:p>
            <a:pPr indent="-342900" lvl="1" marL="95885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High gain while still having a sizeable beamwidth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5885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Size</a:t>
            </a:r>
            <a:endParaRPr/>
          </a:p>
          <a:p>
            <a:pPr indent="-342900" lvl="1" marL="95885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Preferable a design that can be oriented in different directions</a:t>
            </a:r>
            <a:endParaRPr/>
          </a:p>
          <a:p>
            <a:pPr indent="-273050" lvl="1" marL="95885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88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Finding characteristic impedance that is already close to our rectifier input impedance.</a:t>
            </a:r>
            <a:endParaRPr/>
          </a:p>
          <a:p>
            <a:pPr indent="-189160" lvl="0" marL="30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4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IMPEDANCE MATCHING DEVELOPMENT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6" name="Google Shape;336;p15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Parasitic models required to compensate for high frequency waves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Nonlinear diodes need to be impedance matched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S-Parameter measurement components not usable with our circuit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Target power efficiency may not be feasible no matter how well we match the circuit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752" y="598713"/>
            <a:ext cx="3209586" cy="3298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social media post&#10;&#10;Description automatically generated" id="344" name="Google Shape;34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8101" y="598712"/>
            <a:ext cx="6194564" cy="3298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map&#10;&#10;Description automatically generated" id="345" name="Google Shape;34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1477" y="4626121"/>
            <a:ext cx="3290138" cy="158749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/>
          <p:nvPr/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6"/>
          <p:cNvSpPr/>
          <p:nvPr/>
        </p:nvSpPr>
        <p:spPr>
          <a:xfrm>
            <a:off x="0" y="4220158"/>
            <a:ext cx="12188952" cy="9144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6"/>
          <p:cNvSpPr txBox="1"/>
          <p:nvPr>
            <p:ph type="title"/>
          </p:nvPr>
        </p:nvSpPr>
        <p:spPr>
          <a:xfrm>
            <a:off x="4631636" y="4800600"/>
            <a:ext cx="6936301" cy="1615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mbria"/>
              <a:buNone/>
            </a:pPr>
            <a:r>
              <a:rPr b="1" lang="en-US"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IMPEDANCE MATCHING TESTING</a:t>
            </a:r>
            <a:br>
              <a:rPr lang="en-US"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en-US"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IMPEDANCE MATCHING CHALLENGES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17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Unfamiliar with the method of analysis required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Diodes are nonlinear components that respond differently to changes in power supplied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Mistakes made with taking measurements that costed time</a:t>
            </a:r>
            <a:endParaRPr/>
          </a:p>
          <a:p>
            <a:pPr indent="-212527" lvl="0" marL="306000" rtl="0" algn="l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"/>
          <p:cNvSpPr txBox="1"/>
          <p:nvPr>
            <p:ph type="title"/>
          </p:nvPr>
        </p:nvSpPr>
        <p:spPr>
          <a:xfrm>
            <a:off x="581192" y="702156"/>
            <a:ext cx="11029616" cy="1012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RECTIFIER AND MULTIPLIER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3" name="Google Shape;363;p18"/>
          <p:cNvSpPr txBox="1"/>
          <p:nvPr>
            <p:ph idx="1" type="body"/>
          </p:nvPr>
        </p:nvSpPr>
        <p:spPr>
          <a:xfrm>
            <a:off x="575690" y="2071369"/>
            <a:ext cx="11235309" cy="448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Cockcroft-Walton Voltage Multiplier (CW)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Rectify &amp; Multiply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5-Stage multiplier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Primary Component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Schottky diode (Skyworks Schottky Diode SC-79)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■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Low forward voltage drop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■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Negligible leakage current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-165792" lvl="0" marL="3060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SzPts val="2208"/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4" name="Google Shape;3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3243" y="2052900"/>
            <a:ext cx="4987565" cy="18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5012844"/>
            <a:ext cx="144078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96884" y="5143469"/>
            <a:ext cx="3032850" cy="10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 txBox="1"/>
          <p:nvPr>
            <p:ph type="title"/>
          </p:nvPr>
        </p:nvSpPr>
        <p:spPr>
          <a:xfrm>
            <a:off x="581192" y="702156"/>
            <a:ext cx="11029616" cy="968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VOLTAGE REGULATOR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3" name="Google Shape;373;p19"/>
          <p:cNvSpPr txBox="1"/>
          <p:nvPr>
            <p:ph idx="1" type="body"/>
          </p:nvPr>
        </p:nvSpPr>
        <p:spPr>
          <a:xfrm>
            <a:off x="581192" y="1908945"/>
            <a:ext cx="3272351" cy="4488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MSP430 microcontroller requires a steady DC voltage </a:t>
            </a:r>
            <a:endParaRPr/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&gt;2.8V.</a:t>
            </a:r>
            <a:endParaRPr/>
          </a:p>
          <a:p>
            <a:pPr indent="-3048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Linear Regulator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Linear voltage regulator IC:  ADP150AUJZ-2.8-R7</a:t>
            </a:r>
            <a:endParaRPr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Capacitors = 10uF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/>
          </a:p>
        </p:txBody>
      </p:sp>
      <p:sp>
        <p:nvSpPr>
          <p:cNvPr id="374" name="Google Shape;374;p19"/>
          <p:cNvSpPr/>
          <p:nvPr/>
        </p:nvSpPr>
        <p:spPr>
          <a:xfrm>
            <a:off x="4245433" y="1892371"/>
            <a:ext cx="3680469" cy="220396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6690" y="2279977"/>
            <a:ext cx="3020259" cy="142874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9"/>
          <p:cNvSpPr/>
          <p:nvPr/>
        </p:nvSpPr>
        <p:spPr>
          <a:xfrm>
            <a:off x="4251598" y="4186861"/>
            <a:ext cx="3680469" cy="2210209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6690" y="4815877"/>
            <a:ext cx="3043534" cy="95696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9"/>
          <p:cNvSpPr/>
          <p:nvPr/>
        </p:nvSpPr>
        <p:spPr>
          <a:xfrm>
            <a:off x="8042493" y="1892370"/>
            <a:ext cx="3699935" cy="4504699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7531" y="2738692"/>
            <a:ext cx="3033384" cy="2828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727272"/>
            </a:gs>
            <a:gs pos="100000">
              <a:srgbClr val="33333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/>
          <p:nvPr/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>
            <p:ph type="title"/>
          </p:nvPr>
        </p:nvSpPr>
        <p:spPr>
          <a:xfrm>
            <a:off x="746228" y="1037967"/>
            <a:ext cx="3054091" cy="4709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ambria"/>
              <a:buNone/>
            </a:pPr>
            <a:r>
              <a:rPr lang="en-US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MEMBER CONTRIBUTIONS</a:t>
            </a:r>
            <a:endParaRPr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2"/>
          <p:cNvGrpSpPr/>
          <p:nvPr/>
        </p:nvGrpSpPr>
        <p:grpSpPr>
          <a:xfrm>
            <a:off x="4598438" y="1253038"/>
            <a:ext cx="7012370" cy="4618620"/>
            <a:chOff x="0" y="45255"/>
            <a:chExt cx="7012370" cy="4618620"/>
          </a:xfrm>
        </p:grpSpPr>
        <p:sp>
          <p:nvSpPr>
            <p:cNvPr id="138" name="Google Shape;138;p2"/>
            <p:cNvSpPr/>
            <p:nvPr/>
          </p:nvSpPr>
          <p:spPr>
            <a:xfrm>
              <a:off x="0" y="222375"/>
              <a:ext cx="7012370" cy="5386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E4C36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0" y="222375"/>
              <a:ext cx="7012370" cy="538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544225" spcFirstLastPara="1" rIns="544225" wrap="square" tIns="2499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Cambria"/>
                <a:buChar char="•"/>
              </a:pPr>
              <a:r>
                <a:rPr b="0" i="0" lang="en-US" sz="1400" u="none" cap="none" strike="noStrike">
                  <a:latin typeface="Cambria"/>
                  <a:ea typeface="Cambria"/>
                  <a:cs typeface="Cambria"/>
                  <a:sym typeface="Cambria"/>
                </a:rPr>
                <a:t>Matthew Goetzman &amp; Mohamed Gesalla</a:t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50618" y="45255"/>
              <a:ext cx="4908659" cy="354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AD08D"/>
                </a:gs>
                <a:gs pos="84000">
                  <a:srgbClr val="D1AA47"/>
                </a:gs>
                <a:gs pos="100000">
                  <a:srgbClr val="D1AA47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 txBox="1"/>
            <p:nvPr/>
          </p:nvSpPr>
          <p:spPr>
            <a:xfrm>
              <a:off x="367911" y="62548"/>
              <a:ext cx="4874073" cy="31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525" spcFirstLastPara="1" rIns="1855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mbria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Antenna design and testing</a:t>
              </a:r>
              <a:endParaRPr b="0" i="0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0" y="1002945"/>
              <a:ext cx="7012370" cy="5386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BBD7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 txBox="1"/>
            <p:nvPr/>
          </p:nvSpPr>
          <p:spPr>
            <a:xfrm>
              <a:off x="0" y="1002945"/>
              <a:ext cx="7012370" cy="538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544225" spcFirstLastPara="1" rIns="544225" wrap="square" tIns="2499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Cambria"/>
                <a:buChar char="•"/>
              </a:pPr>
              <a:r>
                <a:rPr b="0" i="0" lang="en-US" sz="1400" u="none" cap="none" strike="noStrike">
                  <a:latin typeface="Cambria"/>
                  <a:ea typeface="Cambria"/>
                  <a:cs typeface="Cambria"/>
                  <a:sym typeface="Cambria"/>
                </a:rPr>
                <a:t>Derek Nash &amp; Adithya Basnayake</a:t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50618" y="825825"/>
              <a:ext cx="4908659" cy="354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8DE80"/>
                </a:gs>
                <a:gs pos="84000">
                  <a:srgbClr val="A5C340"/>
                </a:gs>
                <a:gs pos="100000">
                  <a:srgbClr val="A5C340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367911" y="843118"/>
              <a:ext cx="4874073" cy="31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525" spcFirstLastPara="1" rIns="1855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mbria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Power System &amp; Rectifier design and testing</a:t>
              </a:r>
              <a:endParaRPr b="0" i="0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0" y="1783515"/>
              <a:ext cx="7012370" cy="5386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74C7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 txBox="1"/>
            <p:nvPr/>
          </p:nvSpPr>
          <p:spPr>
            <a:xfrm>
              <a:off x="0" y="1783515"/>
              <a:ext cx="7012370" cy="538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544225" spcFirstLastPara="1" rIns="544225" wrap="square" tIns="2499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mbria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highlight>
                    <a:srgbClr val="000000"/>
                  </a:highlight>
                  <a:latin typeface="Cambria"/>
                  <a:ea typeface="Cambria"/>
                  <a:cs typeface="Cambria"/>
                  <a:sym typeface="Cambria"/>
                </a:rPr>
                <a:t>Mohammed Al-Mukhaini &amp; Bradley Rhein</a:t>
              </a:r>
              <a:endParaRPr>
                <a:highlight>
                  <a:srgbClr val="000000"/>
                </a:highlight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50618" y="1606395"/>
              <a:ext cx="4908659" cy="354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BCF74"/>
                </a:gs>
                <a:gs pos="84000">
                  <a:srgbClr val="5DAC42"/>
                </a:gs>
                <a:gs pos="100000">
                  <a:srgbClr val="5DAC42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367911" y="1623688"/>
              <a:ext cx="4874073" cy="31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525" spcFirstLastPara="1" rIns="1855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mbria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Microcontroller functionality, communications, and testing</a:t>
              </a:r>
              <a:endParaRPr b="0" i="0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0" y="2564085"/>
              <a:ext cx="7012370" cy="5386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50B66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 txBox="1"/>
            <p:nvPr/>
          </p:nvSpPr>
          <p:spPr>
            <a:xfrm>
              <a:off x="0" y="2564085"/>
              <a:ext cx="7012370" cy="538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544225" spcFirstLastPara="1" rIns="544225" wrap="square" tIns="2499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Cambria"/>
                <a:buChar char="•"/>
              </a:pPr>
              <a:r>
                <a:rPr b="0" i="0" lang="en-US" sz="1400" u="none" cap="none" strike="noStrike">
                  <a:latin typeface="Cambria"/>
                  <a:ea typeface="Cambria"/>
                  <a:cs typeface="Cambria"/>
                  <a:sym typeface="Cambria"/>
                </a:rPr>
                <a:t>Mohammed  Al-Mukhaini  &amp; Derek Nash</a:t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0618" y="2386965"/>
              <a:ext cx="4908659" cy="354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BC081"/>
                </a:gs>
                <a:gs pos="84000">
                  <a:srgbClr val="429859"/>
                </a:gs>
                <a:gs pos="100000">
                  <a:srgbClr val="429859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 txBox="1"/>
            <p:nvPr/>
          </p:nvSpPr>
          <p:spPr>
            <a:xfrm>
              <a:off x="367911" y="2404258"/>
              <a:ext cx="4874073" cy="31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525" spcFirstLastPara="1" rIns="1855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mbria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Website design/maintenance</a:t>
              </a:r>
              <a:endParaRPr b="0" i="0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0" y="3344655"/>
              <a:ext cx="7012370" cy="5386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519D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 txBox="1"/>
            <p:nvPr/>
          </p:nvSpPr>
          <p:spPr>
            <a:xfrm>
              <a:off x="0" y="3344655"/>
              <a:ext cx="7012370" cy="538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544225" spcFirstLastPara="1" rIns="544225" wrap="square" tIns="2499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Cambria"/>
                <a:buChar char="•"/>
              </a:pPr>
              <a:r>
                <a:rPr b="0" i="0" lang="en-US" sz="1400" u="none" cap="none" strike="noStrike">
                  <a:latin typeface="Cambria"/>
                  <a:ea typeface="Cambria"/>
                  <a:cs typeface="Cambria"/>
                  <a:sym typeface="Cambria"/>
                </a:rPr>
                <a:t>All members</a:t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50618" y="3167535"/>
              <a:ext cx="4908659" cy="354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7AA9A"/>
                </a:gs>
                <a:gs pos="84000">
                  <a:srgbClr val="438375"/>
                </a:gs>
                <a:gs pos="100000">
                  <a:srgbClr val="438375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 txBox="1"/>
            <p:nvPr/>
          </p:nvSpPr>
          <p:spPr>
            <a:xfrm>
              <a:off x="367911" y="3184828"/>
              <a:ext cx="4874073" cy="31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525" spcFirstLastPara="1" rIns="1855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mbria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Documentation</a:t>
              </a:r>
              <a:endParaRPr b="0" i="0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0" y="4125225"/>
              <a:ext cx="7012370" cy="5386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12700">
              <a:solidFill>
                <a:srgbClr val="5274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 txBox="1"/>
            <p:nvPr/>
          </p:nvSpPr>
          <p:spPr>
            <a:xfrm>
              <a:off x="0" y="4125225"/>
              <a:ext cx="7012370" cy="538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544225" spcFirstLastPara="1" rIns="544225" wrap="square" tIns="2499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Cambria"/>
                <a:buChar char="•"/>
              </a:pPr>
              <a:r>
                <a:rPr b="0" i="0" lang="en-US" sz="1400" u="none" cap="none" strike="noStrike">
                  <a:latin typeface="Cambria"/>
                  <a:ea typeface="Cambria"/>
                  <a:cs typeface="Cambria"/>
                  <a:sym typeface="Cambria"/>
                </a:rPr>
                <a:t>Mohammed  Al-Mukhaini </a:t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50618" y="3948105"/>
              <a:ext cx="4908659" cy="35424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28594"/>
                </a:gs>
                <a:gs pos="84000">
                  <a:srgbClr val="44606D"/>
                </a:gs>
                <a:gs pos="100000">
                  <a:srgbClr val="44606D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367911" y="3965398"/>
              <a:ext cx="4874073" cy="31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525" spcFirstLastPara="1" rIns="1855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mbria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Outreach/ meeting coordination</a:t>
              </a:r>
              <a:endParaRPr b="0" i="0" sz="1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POWER: CHALLENGES &amp; SOLUTIONS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6" name="Google Shape;386;p20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Low-amplitude input voltage wave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Multi-stage Cockroft-Walton rectifier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WiFi is not a perfect sine wave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Schottky diode on CW output for stability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Voltage on cap bank still somewhat variable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Used linear voltage regulator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Leakage current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Use lower capacitance, higher quality materials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12527" lvl="0" marL="306000" rtl="0" algn="l">
              <a:lnSpc>
                <a:spcPct val="120000"/>
              </a:lnSpc>
              <a:spcBef>
                <a:spcPts val="192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1"/>
          <p:cNvSpPr txBox="1"/>
          <p:nvPr>
            <p:ph type="title"/>
          </p:nvPr>
        </p:nvSpPr>
        <p:spPr>
          <a:xfrm>
            <a:off x="771177" y="1192069"/>
            <a:ext cx="4617414" cy="8523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EMBEDDED SYSTEMS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1"/>
          <p:cNvSpPr txBox="1"/>
          <p:nvPr>
            <p:ph idx="1" type="body"/>
          </p:nvPr>
        </p:nvSpPr>
        <p:spPr>
          <a:xfrm>
            <a:off x="609906" y="2044393"/>
            <a:ext cx="4617414" cy="3930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460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MSP-EXP430FR5994</a:t>
            </a:r>
            <a:endParaRPr/>
          </a:p>
          <a:p>
            <a:pPr indent="0" lvl="0" marL="1460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MSP430FR5994 MCU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256KB FRAM (non-volatile)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12-bit ADC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1.8V - 3.6V voltage range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Optimized Ultra-Low-Power Modes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Integrated USB Serial port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Supports EnergyTrace++ Technology 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6" name="Google Shape;396;p21"/>
          <p:cNvPicPr preferRelativeResize="0"/>
          <p:nvPr/>
        </p:nvPicPr>
        <p:blipFill rotWithShape="1">
          <a:blip r:embed="rId3">
            <a:alphaModFix/>
          </a:blip>
          <a:srcRect b="0" l="9383" r="10656" t="0"/>
          <a:stretch/>
        </p:blipFill>
        <p:spPr>
          <a:xfrm>
            <a:off x="5549861" y="882650"/>
            <a:ext cx="6492240" cy="556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EMBEDDED SYSTEMS: CHALLENGES &amp; SOLUTIONS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22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Serial Communication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Outputting temperature readings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Efficiency and Low Power Modes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Persistent C variables</a:t>
            </a:r>
            <a:endParaRPr/>
          </a:p>
          <a:p>
            <a:pPr indent="-212527" lvl="0" marL="306000" rtl="0" algn="l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3"/>
          <p:cNvSpPr/>
          <p:nvPr/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3"/>
          <p:cNvSpPr txBox="1"/>
          <p:nvPr>
            <p:ph type="title"/>
          </p:nvPr>
        </p:nvSpPr>
        <p:spPr>
          <a:xfrm>
            <a:off x="591223" y="2763506"/>
            <a:ext cx="3409783" cy="13003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mbria"/>
              <a:buNone/>
            </a:pPr>
            <a:r>
              <a:rPr lang="en-US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BUILDING BLOCK IMPLEMENTATION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15" name="Google Shape;41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2231" y="1740358"/>
            <a:ext cx="7008546" cy="392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4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4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4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140" y="1946514"/>
            <a:ext cx="11301984" cy="138449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4"/>
          <p:cNvSpPr/>
          <p:nvPr/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4"/>
          <p:cNvSpPr/>
          <p:nvPr/>
        </p:nvSpPr>
        <p:spPr>
          <a:xfrm>
            <a:off x="447234" y="4365523"/>
            <a:ext cx="11303626" cy="2045243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4"/>
          <p:cNvSpPr txBox="1"/>
          <p:nvPr>
            <p:ph type="title"/>
          </p:nvPr>
        </p:nvSpPr>
        <p:spPr>
          <a:xfrm>
            <a:off x="609599" y="4572000"/>
            <a:ext cx="10965141" cy="8952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</a:pPr>
            <a:r>
              <a:rPr lang="en-US" sz="4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BUILDING BLOCK IMPLEMENTATION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5"/>
          <p:cNvSpPr txBox="1"/>
          <p:nvPr>
            <p:ph type="title"/>
          </p:nvPr>
        </p:nvSpPr>
        <p:spPr>
          <a:xfrm>
            <a:off x="581192" y="702156"/>
            <a:ext cx="3475915" cy="1234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ambria"/>
              <a:buNone/>
            </a:pPr>
            <a:r>
              <a:rPr lang="en-US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TESTING AND RESULTS: ANTENNA</a:t>
            </a:r>
            <a:endParaRPr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5"/>
          <p:cNvSpPr txBox="1"/>
          <p:nvPr>
            <p:ph idx="1" type="body"/>
          </p:nvPr>
        </p:nvSpPr>
        <p:spPr>
          <a:xfrm>
            <a:off x="581192" y="2180496"/>
            <a:ext cx="34759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Spectrum Analysis 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S-parameters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12527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4241826" y="628650"/>
            <a:ext cx="7503518" cy="352845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047" y="1213847"/>
            <a:ext cx="7165430" cy="236459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5"/>
          <p:cNvSpPr/>
          <p:nvPr/>
        </p:nvSpPr>
        <p:spPr>
          <a:xfrm>
            <a:off x="4241826" y="4233559"/>
            <a:ext cx="3703324" cy="2140389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4342" y="4401459"/>
            <a:ext cx="1974585" cy="181162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5"/>
          <p:cNvSpPr/>
          <p:nvPr/>
        </p:nvSpPr>
        <p:spPr>
          <a:xfrm>
            <a:off x="8042147" y="4233559"/>
            <a:ext cx="3703197" cy="2140389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6450" y="4401459"/>
            <a:ext cx="3070543" cy="1811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6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TESTING AND RESULTS: 5-STAGE VS 2-STAGE RECTIFIER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3" name="Google Shape;453;p26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Purpose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Determine if  # of stages affect the power output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Conditions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10uF capacitor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2 stage rectifier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5 stage rectifier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0.1 uF capacitor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2 stage rectifier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5 stage rectifier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54" name="Google Shape;4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4600" y="2641012"/>
            <a:ext cx="2937050" cy="15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4310975"/>
            <a:ext cx="24669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7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7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7"/>
          <p:cNvSpPr/>
          <p:nvPr/>
        </p:nvSpPr>
        <p:spPr>
          <a:xfrm>
            <a:off x="442377" y="638175"/>
            <a:ext cx="3707477" cy="576262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7"/>
          <p:cNvSpPr txBox="1"/>
          <p:nvPr>
            <p:ph type="title"/>
          </p:nvPr>
        </p:nvSpPr>
        <p:spPr>
          <a:xfrm>
            <a:off x="585500" y="2933436"/>
            <a:ext cx="3421229" cy="1306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mbria"/>
              <a:buNone/>
            </a:pPr>
            <a:r>
              <a:rPr lang="en-US" sz="2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TESTING AND RESULTS: 5 STAGE VS 2  STAGE RECTIFIER</a:t>
            </a:r>
            <a:endParaRPr sz="2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67" name="Google Shape;4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8669" y="782054"/>
            <a:ext cx="3655593" cy="5611287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7"/>
          <p:cNvSpPr/>
          <p:nvPr/>
        </p:nvSpPr>
        <p:spPr>
          <a:xfrm>
            <a:off x="4258134" y="638173"/>
            <a:ext cx="3686129" cy="5755168"/>
          </a:xfrm>
          <a:prstGeom prst="rect">
            <a:avLst/>
          </a:prstGeom>
          <a:noFill/>
          <a:ln cap="flat" cmpd="sng" w="19050">
            <a:solidFill>
              <a:srgbClr val="FBD4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0512" y="823391"/>
            <a:ext cx="3666464" cy="5526552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7"/>
          <p:cNvSpPr/>
          <p:nvPr/>
        </p:nvSpPr>
        <p:spPr>
          <a:xfrm>
            <a:off x="8050180" y="638174"/>
            <a:ext cx="3680469" cy="5755167"/>
          </a:xfrm>
          <a:prstGeom prst="rect">
            <a:avLst/>
          </a:prstGeom>
          <a:noFill/>
          <a:ln cap="flat" cmpd="sng" w="19050">
            <a:solidFill>
              <a:srgbClr val="969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8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TESTING 5 STAGE RECTIFIER WITH THE VOLTAGE REGULATOR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28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Purpose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Determine final voltage output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If the voltage output from the regulator is steady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How long it takes for the capacitor bank to discharge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78" name="Google Shape;4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005" y="2721610"/>
            <a:ext cx="2124075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9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TESTING 5 STAGE RECTIFIER WITH THE VOLTAGE REGULATOR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5" name="Google Shape;48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9823" y="2303939"/>
            <a:ext cx="7392353" cy="37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"/>
          <p:cNvSpPr txBox="1"/>
          <p:nvPr>
            <p:ph type="title"/>
          </p:nvPr>
        </p:nvSpPr>
        <p:spPr>
          <a:xfrm>
            <a:off x="1893715" y="708498"/>
            <a:ext cx="7574507" cy="33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lang="en-US" sz="6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PROJECT PLAN</a:t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"/>
          <p:cNvSpPr txBox="1"/>
          <p:nvPr>
            <p:ph type="title"/>
          </p:nvPr>
        </p:nvSpPr>
        <p:spPr>
          <a:xfrm>
            <a:off x="581192" y="702156"/>
            <a:ext cx="11029616" cy="7761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EMBEDDED SYSTEMS: CHALLENGES &amp; SOLUTIONS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2" name="Google Shape;492;p30"/>
          <p:cNvSpPr txBox="1"/>
          <p:nvPr>
            <p:ph idx="1" type="body"/>
          </p:nvPr>
        </p:nvSpPr>
        <p:spPr>
          <a:xfrm>
            <a:off x="413552" y="2758440"/>
            <a:ext cx="11778448" cy="92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      Accurate temperature readings                          Efficient energy consumption                           Power Mode and Current Demand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212527" lvl="0" marL="306000" rtl="0" algn="l">
              <a:lnSpc>
                <a:spcPct val="12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212527" lvl="0" marL="306000" rtl="0" algn="l">
              <a:lnSpc>
                <a:spcPct val="12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212527" lvl="0" marL="306000" rtl="0" algn="l">
              <a:lnSpc>
                <a:spcPct val="12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/>
          </a:p>
        </p:txBody>
      </p:sp>
      <p:pic>
        <p:nvPicPr>
          <p:cNvPr id="493" name="Google Shape;4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2870073"/>
            <a:ext cx="3527265" cy="301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3392" y="2870073"/>
            <a:ext cx="3192047" cy="301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0"/>
          <p:cNvPicPr preferRelativeResize="0"/>
          <p:nvPr/>
        </p:nvPicPr>
        <p:blipFill rotWithShape="1">
          <a:blip r:embed="rId5">
            <a:alphaModFix/>
          </a:blip>
          <a:srcRect b="22843" l="0" r="0" t="10086"/>
          <a:stretch/>
        </p:blipFill>
        <p:spPr>
          <a:xfrm>
            <a:off x="8269613" y="2870073"/>
            <a:ext cx="3192046" cy="301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1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1"/>
          <p:cNvSpPr/>
          <p:nvPr/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1"/>
          <p:cNvSpPr/>
          <p:nvPr/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1"/>
          <p:cNvSpPr txBox="1"/>
          <p:nvPr>
            <p:ph type="title"/>
          </p:nvPr>
        </p:nvSpPr>
        <p:spPr>
          <a:xfrm>
            <a:off x="1893715" y="708498"/>
            <a:ext cx="7574507" cy="33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</a:pPr>
            <a:r>
              <a:rPr lang="en-US" sz="6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DEMO </a:t>
            </a:r>
            <a:endParaRPr/>
          </a:p>
        </p:txBody>
      </p:sp>
      <p:sp>
        <p:nvSpPr>
          <p:cNvPr id="508" name="Google Shape;508;p31"/>
          <p:cNvSpPr/>
          <p:nvPr/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2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30"/>
              <a:buFont typeface="Cambria"/>
              <a:buNone/>
            </a:pPr>
            <a:r>
              <a:rPr b="1" lang="en-US" sz="2430">
                <a:latin typeface="Cambria"/>
                <a:ea typeface="Cambria"/>
                <a:cs typeface="Cambria"/>
                <a:sym typeface="Cambria"/>
              </a:rPr>
              <a:t>FINAL DESIGN </a:t>
            </a:r>
            <a:br>
              <a:rPr lang="en-US" sz="2430">
                <a:latin typeface="Cambria"/>
                <a:ea typeface="Cambria"/>
                <a:cs typeface="Cambria"/>
                <a:sym typeface="Cambria"/>
              </a:rPr>
            </a:br>
            <a:br>
              <a:rPr lang="en-US" sz="2430">
                <a:latin typeface="Cambria"/>
                <a:ea typeface="Cambria"/>
                <a:cs typeface="Cambria"/>
                <a:sym typeface="Cambria"/>
              </a:rPr>
            </a:br>
            <a:endParaRPr sz="243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5" name="Google Shape;51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0" y="1921356"/>
            <a:ext cx="4113965" cy="363378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2"/>
          <p:cNvSpPr/>
          <p:nvPr/>
        </p:nvSpPr>
        <p:spPr>
          <a:xfrm>
            <a:off x="581190" y="6068576"/>
            <a:ext cx="45726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Fig: Final model with 100uF capacitor bank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7" name="Google Shape;51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719251"/>
            <a:ext cx="4982166" cy="416465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2"/>
          <p:cNvSpPr/>
          <p:nvPr/>
        </p:nvSpPr>
        <p:spPr>
          <a:xfrm>
            <a:off x="6234397" y="6068576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Fig: Final model with 20mF capacitor bank</a:t>
            </a:r>
            <a:endParaRPr b="0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3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DEMO VIDEO </a:t>
            </a:r>
            <a:endParaRPr/>
          </a:p>
        </p:txBody>
      </p:sp>
      <p:sp>
        <p:nvSpPr>
          <p:cNvPr id="525" name="Google Shape;525;p33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72"/>
              <a:buChar char="◼"/>
            </a:pPr>
            <a:r>
              <a:rPr lang="en-US"/>
              <a:t>   </a:t>
            </a:r>
            <a:endParaRPr/>
          </a:p>
        </p:txBody>
      </p:sp>
      <p:pic>
        <p:nvPicPr>
          <p:cNvPr id="526" name="Google Shape;526;p33" title="demoH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223" y="2340864"/>
            <a:ext cx="3713867" cy="27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3"/>
          <p:cNvSpPr txBox="1"/>
          <p:nvPr/>
        </p:nvSpPr>
        <p:spPr>
          <a:xfrm>
            <a:off x="3854306" y="5598850"/>
            <a:ext cx="39957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None/>
            </a:pPr>
            <a:r>
              <a:rPr lang="en-US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https://youtu.be/ghB6WJD2FEI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DEMO VIDEO - RESULTS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34" name="Google Shape;53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928" y="2260015"/>
            <a:ext cx="4600409" cy="363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256685"/>
            <a:ext cx="4600405" cy="363448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4"/>
          <p:cNvSpPr txBox="1"/>
          <p:nvPr/>
        </p:nvSpPr>
        <p:spPr>
          <a:xfrm>
            <a:off x="800342" y="1890865"/>
            <a:ext cx="973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 room temperature            						   Warming up</a:t>
            </a:r>
            <a:endParaRPr/>
          </a:p>
        </p:txBody>
      </p:sp>
      <p:sp>
        <p:nvSpPr>
          <p:cNvPr id="537" name="Google Shape;537;p34"/>
          <p:cNvSpPr txBox="1"/>
          <p:nvPr/>
        </p:nvSpPr>
        <p:spPr>
          <a:xfrm>
            <a:off x="890650" y="6015925"/>
            <a:ext cx="32874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temperatures in degrees Farenheit.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5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5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5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5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5"/>
          <p:cNvSpPr/>
          <p:nvPr/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5"/>
          <p:cNvSpPr/>
          <p:nvPr/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5"/>
          <p:cNvSpPr txBox="1"/>
          <p:nvPr>
            <p:ph type="title"/>
          </p:nvPr>
        </p:nvSpPr>
        <p:spPr>
          <a:xfrm>
            <a:off x="1893715" y="708498"/>
            <a:ext cx="7574507" cy="33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</a:pPr>
            <a:r>
              <a:rPr lang="en-US" sz="6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CONCLUSION  </a:t>
            </a:r>
            <a:endParaRPr/>
          </a:p>
        </p:txBody>
      </p:sp>
      <p:sp>
        <p:nvSpPr>
          <p:cNvPr id="550" name="Google Shape;550;p35"/>
          <p:cNvSpPr/>
          <p:nvPr/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LESSONS LEARNED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7" name="Google Shape;557;p36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7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Minimum voltage for operating MSP430 is 3.0V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Check for commercial alternatives prior to committing to a design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Ground planes are easy improvements to PCBs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Inrush current can kill voltage regulators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Schottky diodes are linear in the forward region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7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CLIENT FEEDBACK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4" name="Google Shape;564;p37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Get measurements/test as early as possible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Larger capacitor bank is worth the added leakage current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It’s OK to buy antenna instead of designing it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Integrate a voltage regulator IC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Met the portability requirement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Understand delay times with ordering parts/supplies</a:t>
            </a:r>
            <a:endParaRPr/>
          </a:p>
          <a:p>
            <a:pPr indent="-192278" lvl="0" marL="74295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12527" lvl="0" marL="306000" rtl="0" algn="l">
              <a:lnSpc>
                <a:spcPct val="120000"/>
              </a:lnSpc>
              <a:spcBef>
                <a:spcPts val="192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IMPROVEMENTS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1" name="Google Shape;571;p38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7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Adding impedance matching circuit for better efficiency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Change code design so that MCU can run under constant power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Font typeface="Arial"/>
              <a:buChar char="•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Adding a voltage supervisor in between the capacitor bank and the voltage regulator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12527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9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9"/>
          <p:cNvSpPr/>
          <p:nvPr/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9"/>
          <p:cNvSpPr/>
          <p:nvPr/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9"/>
          <p:cNvSpPr txBox="1"/>
          <p:nvPr>
            <p:ph type="title"/>
          </p:nvPr>
        </p:nvSpPr>
        <p:spPr>
          <a:xfrm>
            <a:off x="1893715" y="708498"/>
            <a:ext cx="7574507" cy="33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lang="en-US" sz="6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QUESTIONS?</a:t>
            </a:r>
            <a:br>
              <a:rPr lang="en-US" sz="6000">
                <a:solidFill>
                  <a:srgbClr val="FFFFFF"/>
                </a:solidFill>
              </a:rPr>
            </a:br>
            <a:r>
              <a:rPr lang="en-US" sz="6000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584" name="Google Shape;584;p39"/>
          <p:cNvSpPr/>
          <p:nvPr/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446534" y="4584446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"/>
          <p:cNvSpPr/>
          <p:nvPr/>
        </p:nvSpPr>
        <p:spPr>
          <a:xfrm>
            <a:off x="4241830" y="4584446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8042147" y="4580889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"/>
          <p:cNvSpPr/>
          <p:nvPr/>
        </p:nvSpPr>
        <p:spPr>
          <a:xfrm>
            <a:off x="440286" y="4757866"/>
            <a:ext cx="11309338" cy="1656683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"/>
          <p:cNvSpPr txBox="1"/>
          <p:nvPr>
            <p:ph type="title"/>
          </p:nvPr>
        </p:nvSpPr>
        <p:spPr>
          <a:xfrm>
            <a:off x="581192" y="4953000"/>
            <a:ext cx="11029616" cy="124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700"/>
              <a:buFont typeface="Cambria"/>
              <a:buNone/>
            </a:pPr>
            <a:r>
              <a:rPr lang="en-US">
                <a:solidFill>
                  <a:srgbClr val="FFFEFF"/>
                </a:solidFill>
                <a:latin typeface="Cambria"/>
                <a:ea typeface="Cambria"/>
                <a:cs typeface="Cambria"/>
                <a:sym typeface="Cambria"/>
              </a:rPr>
              <a:t>PROBLEM STATEMENT</a:t>
            </a:r>
            <a:br>
              <a:rPr lang="en-US">
                <a:solidFill>
                  <a:srgbClr val="FFFEFF"/>
                </a:solidFill>
                <a:latin typeface="Cambria"/>
                <a:ea typeface="Cambria"/>
                <a:cs typeface="Cambria"/>
                <a:sym typeface="Cambria"/>
              </a:rPr>
            </a:br>
            <a:endParaRPr>
              <a:solidFill>
                <a:srgbClr val="FFFE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7" name="Google Shape;187;p4"/>
          <p:cNvGrpSpPr/>
          <p:nvPr/>
        </p:nvGrpSpPr>
        <p:grpSpPr>
          <a:xfrm>
            <a:off x="1001032" y="686565"/>
            <a:ext cx="10189934" cy="3677642"/>
            <a:chOff x="420007" y="297"/>
            <a:chExt cx="10189934" cy="3677642"/>
          </a:xfrm>
        </p:grpSpPr>
        <p:sp>
          <p:nvSpPr>
            <p:cNvPr id="188" name="Google Shape;188;p4"/>
            <p:cNvSpPr/>
            <p:nvPr/>
          </p:nvSpPr>
          <p:spPr>
            <a:xfrm>
              <a:off x="9416598" y="2193150"/>
              <a:ext cx="91440" cy="41868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2225">
              <a:solidFill>
                <a:srgbClr val="EB8327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7350303" y="914445"/>
              <a:ext cx="2112015" cy="4186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22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7246529" y="914445"/>
              <a:ext cx="103773" cy="41868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cap="rnd" cmpd="sng" w="222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5134514" y="914445"/>
              <a:ext cx="2215788" cy="41868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cap="rnd" cmpd="sng" w="222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2129638" y="914445"/>
              <a:ext cx="91440" cy="41868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22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4"/>
            <p:cNvSpPr/>
            <p:nvPr/>
          </p:nvSpPr>
          <p:spPr>
            <a:xfrm>
              <a:off x="1455557" y="297"/>
              <a:ext cx="1439602" cy="914147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615512" y="152255"/>
              <a:ext cx="1439602" cy="91414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1642286" y="179029"/>
              <a:ext cx="1386054" cy="86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mbria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General Problem statement:</a:t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20007" y="1333129"/>
              <a:ext cx="3510700" cy="1192313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579963" y="1485087"/>
              <a:ext cx="3510700" cy="119231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614885" y="1520009"/>
              <a:ext cx="3440856" cy="1122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mbria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Harvest RF energy and convert it into a form useable by a microcontroller to perform a useful task</a:t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630502" y="297"/>
              <a:ext cx="1439602" cy="914147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790457" y="152255"/>
              <a:ext cx="1439602" cy="91414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6817231" y="179029"/>
              <a:ext cx="1386054" cy="86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mbria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General Solution Approach:</a:t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4250620" y="1333129"/>
              <a:ext cx="1767788" cy="951929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4410576" y="1485087"/>
              <a:ext cx="1767788" cy="9519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4438457" y="1512968"/>
              <a:ext cx="1712026" cy="89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mbria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Harvest and convert ambient RF waves into DC</a:t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6338320" y="1333129"/>
              <a:ext cx="1816418" cy="844352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498276" y="1485087"/>
              <a:ext cx="1816418" cy="84435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6523006" y="1509817"/>
              <a:ext cx="1766958" cy="794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mbria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Gradual charge and storage (capacitor bank)</a:t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8474650" y="1333129"/>
              <a:ext cx="1975335" cy="860020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8634606" y="1485087"/>
              <a:ext cx="1975335" cy="86002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8659795" y="1510276"/>
              <a:ext cx="1924957" cy="80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mbria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Low Power Mode Microcontroller  </a:t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8742517" y="2611834"/>
              <a:ext cx="1439602" cy="914147"/>
            </a:xfrm>
            <a:prstGeom prst="roundRect">
              <a:avLst>
                <a:gd fmla="val 10000" name="adj"/>
              </a:avLst>
            </a:prstGeom>
            <a:solidFill>
              <a:srgbClr val="EB8327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8902472" y="2763792"/>
              <a:ext cx="1439602" cy="91414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rgbClr val="EB832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8929246" y="2790566"/>
              <a:ext cx="1386054" cy="86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mbria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Performs a task (reads temperature)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/>
          <p:nvPr>
            <p:ph type="title"/>
          </p:nvPr>
        </p:nvSpPr>
        <p:spPr>
          <a:xfrm>
            <a:off x="581192" y="882650"/>
            <a:ext cx="11029616" cy="605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mbria"/>
              <a:buNone/>
            </a:pPr>
            <a:r>
              <a:rPr lang="en-US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FUNCTIONAL REQUIREMENTS </a:t>
            </a:r>
            <a:endParaRPr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5"/>
          <p:cNvSpPr txBox="1"/>
          <p:nvPr>
            <p:ph idx="1" type="body"/>
          </p:nvPr>
        </p:nvSpPr>
        <p:spPr>
          <a:xfrm>
            <a:off x="823239" y="1890876"/>
            <a:ext cx="10787569" cy="408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u="sng">
                <a:latin typeface="Cambria"/>
                <a:ea typeface="Cambria"/>
                <a:cs typeface="Cambria"/>
                <a:sym typeface="Cambria"/>
              </a:rPr>
              <a:t>Energy Harvesting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Char char="◼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Harvest RF signal from WiFi router</a:t>
            </a:r>
            <a:endParaRPr u="sng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 u="sng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u="sng">
                <a:latin typeface="Cambria"/>
                <a:ea typeface="Cambria"/>
                <a:cs typeface="Cambria"/>
                <a:sym typeface="Cambria"/>
              </a:rPr>
              <a:t>Power</a:t>
            </a:r>
            <a:endParaRPr/>
          </a:p>
          <a:p>
            <a:pPr indent="-306000" lvl="0" marL="3060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72"/>
              <a:buChar char="◼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Low voltage storage</a:t>
            </a:r>
            <a:endParaRPr/>
          </a:p>
          <a:p>
            <a:pPr indent="-306000" lvl="0" marL="3060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72"/>
              <a:buChar char="◼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Regulated Voltage supply to microcontroller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 u="sng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u="sng">
                <a:latin typeface="Cambria"/>
                <a:ea typeface="Cambria"/>
                <a:cs typeface="Cambria"/>
                <a:sym typeface="Cambria"/>
              </a:rPr>
              <a:t>Rectifier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Char char="◼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Rectified &amp; Multiplied voltage ≥  2.4 V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u="sng">
                <a:latin typeface="Cambria"/>
                <a:ea typeface="Cambria"/>
                <a:cs typeface="Cambria"/>
                <a:sym typeface="Cambria"/>
              </a:rPr>
              <a:t>Embedded Systems</a:t>
            </a:r>
            <a:endParaRPr/>
          </a:p>
          <a:p>
            <a:pPr indent="-306000" lvl="0" marL="3060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72"/>
              <a:buChar char="◼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MSP430 microcontroller</a:t>
            </a:r>
            <a:endParaRPr/>
          </a:p>
          <a:p>
            <a:pPr indent="-306000" lvl="0" marL="3060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72"/>
              <a:buChar char="◼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Record temperature via internal ADC</a:t>
            </a:r>
            <a:endParaRPr/>
          </a:p>
          <a:p>
            <a:pPr indent="-306000" lvl="0" marL="3060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72"/>
              <a:buChar char="◼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Store and transmit data at a later time</a:t>
            </a:r>
            <a:endParaRPr u="sng">
              <a:latin typeface="Cambria"/>
              <a:ea typeface="Cambria"/>
              <a:cs typeface="Cambria"/>
              <a:sym typeface="Cambria"/>
            </a:endParaRPr>
          </a:p>
          <a:p>
            <a:pPr indent="-212527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8003" y="2255683"/>
            <a:ext cx="4104500" cy="28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mbria"/>
              <a:buNone/>
            </a:pPr>
            <a:r>
              <a:rPr lang="en-US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NON-FUNCTIONAL REQUIREMENTS</a:t>
            </a:r>
            <a:r>
              <a:rPr lang="en-US" sz="12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8" name="Google Shape;228;p6"/>
          <p:cNvSpPr txBox="1"/>
          <p:nvPr>
            <p:ph idx="1" type="body"/>
          </p:nvPr>
        </p:nvSpPr>
        <p:spPr>
          <a:xfrm>
            <a:off x="581192" y="2259105"/>
            <a:ext cx="10499182" cy="3151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600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Portability</a:t>
            </a:r>
            <a:endParaRPr/>
          </a:p>
          <a:p>
            <a:pPr indent="-304800" lvl="1" marL="1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Reasonable size for Prototype</a:t>
            </a:r>
            <a:endParaRPr/>
          </a:p>
          <a:p>
            <a:pPr indent="-304800" lvl="1" marL="1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Compatible</a:t>
            </a:r>
            <a:endParaRPr/>
          </a:p>
          <a:p>
            <a:pPr indent="0" lvl="1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600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Efficiency</a:t>
            </a:r>
            <a:endParaRPr/>
          </a:p>
          <a:p>
            <a:pPr indent="-304800" lvl="1" marL="1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Reasonable operation and charging time</a:t>
            </a:r>
            <a:endParaRPr/>
          </a:p>
          <a:p>
            <a:pPr indent="0" lvl="1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600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Testability</a:t>
            </a:r>
            <a:endParaRPr/>
          </a:p>
          <a:p>
            <a:pPr indent="-304800" lvl="1" marL="1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Reliable for demonstration</a:t>
            </a:r>
            <a:endParaRPr/>
          </a:p>
          <a:p>
            <a:pPr indent="0" lvl="1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600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Reasonable cost</a:t>
            </a:r>
            <a:endParaRPr/>
          </a:p>
          <a:p>
            <a:pPr indent="-304800" lvl="1" marL="1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Under $100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9" name="Google Shape;2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2028" y="1890876"/>
            <a:ext cx="36480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mbria"/>
              <a:buNone/>
            </a:pPr>
            <a:r>
              <a:rPr lang="en-US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MARKET / LITERATURE SURVEY</a:t>
            </a:r>
            <a:r>
              <a:rPr lang="en-US" sz="12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7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Not many other manufacturers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Powerspot kit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https://www.powercastco.com/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Focus on harvesting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urier New"/>
              <a:buChar char="o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Not communicating</a:t>
            </a:r>
            <a:endParaRPr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Huge Potential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Network for battery-less devices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Self-Sustaining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Remotely located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▪"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Dependable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72"/>
              <a:buFont typeface="Noto Sans Symbols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12527" lvl="0" marL="306000" rtl="0" algn="l">
              <a:lnSpc>
                <a:spcPct val="120000"/>
              </a:lnSpc>
              <a:spcBef>
                <a:spcPts val="1920"/>
              </a:spcBef>
              <a:spcAft>
                <a:spcPts val="0"/>
              </a:spcAft>
              <a:buSzPts val="1472"/>
              <a:buFont typeface="Noto Sans Symbols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7" name="Google Shape;2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9871" y="2340864"/>
            <a:ext cx="4488075" cy="30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8"/>
          <p:cNvGrpSpPr/>
          <p:nvPr/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49" name="Google Shape;249;p8"/>
            <p:cNvSpPr/>
            <p:nvPr/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8"/>
          <p:cNvSpPr txBox="1"/>
          <p:nvPr>
            <p:ph type="title"/>
          </p:nvPr>
        </p:nvSpPr>
        <p:spPr>
          <a:xfrm>
            <a:off x="592160" y="2684890"/>
            <a:ext cx="3412067" cy="1488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mbria"/>
              <a:buNone/>
            </a:pPr>
            <a:r>
              <a:rPr lang="en-US" sz="3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RESOURCE REQUIREMENTS </a:t>
            </a:r>
            <a:endParaRPr sz="3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2" name="Google Shape;252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270" y="548639"/>
            <a:ext cx="7029530" cy="587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/>
          <p:nvPr>
            <p:ph type="title"/>
          </p:nvPr>
        </p:nvSpPr>
        <p:spPr>
          <a:xfrm>
            <a:off x="869576" y="585957"/>
            <a:ext cx="1074123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mbria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POTENTIAL RISKS</a:t>
            </a:r>
            <a:r>
              <a:rPr lang="en-US" sz="1200"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9"/>
          <p:cNvSpPr txBox="1"/>
          <p:nvPr>
            <p:ph idx="1" type="body"/>
          </p:nvPr>
        </p:nvSpPr>
        <p:spPr>
          <a:xfrm>
            <a:off x="869574" y="1890876"/>
            <a:ext cx="10741233" cy="4264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Device Safety                      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ESD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Fall height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u="sng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Public Safety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Device is above head height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Touching may induce a shock</a:t>
            </a:r>
            <a:endParaRPr/>
          </a:p>
          <a:p>
            <a:pPr indent="-212527" lvl="0" marL="30600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0" name="Google Shape;260;p9"/>
          <p:cNvGrpSpPr/>
          <p:nvPr/>
        </p:nvGrpSpPr>
        <p:grpSpPr>
          <a:xfrm>
            <a:off x="5681284" y="1774605"/>
            <a:ext cx="5200676" cy="3308718"/>
            <a:chOff x="3576275" y="1202088"/>
            <a:chExt cx="5200676" cy="3308718"/>
          </a:xfrm>
        </p:grpSpPr>
        <p:grpSp>
          <p:nvGrpSpPr>
            <p:cNvPr id="261" name="Google Shape;261;p9"/>
            <p:cNvGrpSpPr/>
            <p:nvPr/>
          </p:nvGrpSpPr>
          <p:grpSpPr>
            <a:xfrm>
              <a:off x="3576275" y="1202088"/>
              <a:ext cx="5109359" cy="3308718"/>
              <a:chOff x="3108911" y="1090372"/>
              <a:chExt cx="4808808" cy="3166238"/>
            </a:xfrm>
          </p:grpSpPr>
          <p:pic>
            <p:nvPicPr>
              <p:cNvPr id="262" name="Google Shape;262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571988" y="1606313"/>
                <a:ext cx="2143125" cy="2143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3" name="Google Shape;263;p9"/>
              <p:cNvSpPr/>
              <p:nvPr/>
            </p:nvSpPr>
            <p:spPr>
              <a:xfrm>
                <a:off x="6852419" y="1090372"/>
                <a:ext cx="1065300" cy="587100"/>
              </a:xfrm>
              <a:prstGeom prst="roundRect">
                <a:avLst>
                  <a:gd fmla="val 16667" name="adj"/>
                </a:avLst>
              </a:prstGeom>
              <a:solidFill>
                <a:srgbClr val="A1E8D9"/>
              </a:solidFill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Headache</a:t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3108911" y="3669510"/>
                <a:ext cx="1249800" cy="587100"/>
              </a:xfrm>
              <a:prstGeom prst="roundRect">
                <a:avLst>
                  <a:gd fmla="val 16667" name="adj"/>
                </a:avLst>
              </a:prstGeom>
              <a:solidFill>
                <a:srgbClr val="A1E8D9"/>
              </a:solidFill>
              <a:ln cap="flat" cmpd="sng" w="9525">
                <a:solidFill>
                  <a:srgbClr val="695D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Short Circuit</a:t>
                </a:r>
                <a:endParaRPr b="0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265" name="Google Shape;265;p9"/>
              <p:cNvCxnSpPr/>
              <p:nvPr/>
            </p:nvCxnSpPr>
            <p:spPr>
              <a:xfrm>
                <a:off x="4327099" y="1925677"/>
                <a:ext cx="1304400" cy="349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266" name="Google Shape;266;p9"/>
              <p:cNvCxnSpPr>
                <a:stCxn id="263" idx="1"/>
              </p:cNvCxnSpPr>
              <p:nvPr/>
            </p:nvCxnSpPr>
            <p:spPr>
              <a:xfrm flipH="1">
                <a:off x="5787119" y="1383922"/>
                <a:ext cx="1065300" cy="381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 rot="10800000">
                <a:off x="6218800" y="2723300"/>
                <a:ext cx="598800" cy="763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268" name="Google Shape;268;p9"/>
              <p:cNvCxnSpPr>
                <a:stCxn id="264" idx="3"/>
              </p:cNvCxnSpPr>
              <p:nvPr/>
            </p:nvCxnSpPr>
            <p:spPr>
              <a:xfrm flipH="1" rot="10800000">
                <a:off x="4358711" y="3449760"/>
                <a:ext cx="1626600" cy="513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269" name="Google Shape;269;p9"/>
              <p:cNvSpPr txBox="1"/>
              <p:nvPr/>
            </p:nvSpPr>
            <p:spPr>
              <a:xfrm>
                <a:off x="4835525" y="3839300"/>
                <a:ext cx="2016900" cy="38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r>
                  <a:rPr b="1" i="0" lang="en-US" sz="1800" u="sng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LOW </a:t>
                </a:r>
                <a:r>
                  <a:rPr b="0" i="0" lang="en-US" sz="1800" u="sng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RISK FACTOR</a:t>
                </a:r>
                <a:endParaRPr b="0" i="0" sz="1800" u="sng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270" name="Google Shape;270;p9"/>
            <p:cNvSpPr/>
            <p:nvPr/>
          </p:nvSpPr>
          <p:spPr>
            <a:xfrm>
              <a:off x="4021575" y="1718575"/>
              <a:ext cx="1387500" cy="613500"/>
            </a:xfrm>
            <a:prstGeom prst="roundRect">
              <a:avLst>
                <a:gd fmla="val 16667" name="adj"/>
              </a:avLst>
            </a:prstGeom>
            <a:solidFill>
              <a:srgbClr val="A1E8D9"/>
            </a:solidFill>
            <a:ln cap="flat" cmpd="sng" w="9525">
              <a:solidFill>
                <a:srgbClr val="695D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Electric Shock</a:t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7449151" y="3293725"/>
              <a:ext cx="1327800" cy="778800"/>
            </a:xfrm>
            <a:prstGeom prst="roundRect">
              <a:avLst>
                <a:gd fmla="val 16667" name="adj"/>
              </a:avLst>
            </a:prstGeom>
            <a:solidFill>
              <a:srgbClr val="A1E8D9"/>
            </a:solidFill>
            <a:ln cap="flat" cmpd="sng" w="9525">
              <a:solidFill>
                <a:srgbClr val="695D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pen Sans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Electrostatic Discharge</a:t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DividendVTI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videndVTI">
  <a:themeElements>
    <a:clrScheme name="DividendVTI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2019-12-11T08:25:46Z</dcterms:created>
  <dc:creator>Mohamed Gesalla</dc:creator>
</cp:coreProperties>
</file>